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8" r:id="rId3"/>
    <p:sldId id="259" r:id="rId4"/>
    <p:sldId id="261" r:id="rId5"/>
    <p:sldId id="262" r:id="rId6"/>
    <p:sldId id="263" r:id="rId7"/>
    <p:sldId id="264" r:id="rId8"/>
    <p:sldId id="274" r:id="rId9"/>
    <p:sldId id="275" r:id="rId10"/>
    <p:sldId id="280" r:id="rId11"/>
    <p:sldId id="265" r:id="rId12"/>
    <p:sldId id="276" r:id="rId13"/>
    <p:sldId id="277" r:id="rId14"/>
    <p:sldId id="278" r:id="rId15"/>
    <p:sldId id="266" r:id="rId16"/>
    <p:sldId id="273" r:id="rId17"/>
    <p:sldId id="271" r:id="rId18"/>
    <p:sldId id="272" r:id="rId19"/>
    <p:sldId id="267" r:id="rId20"/>
    <p:sldId id="269" r:id="rId21"/>
    <p:sldId id="268" r:id="rId22"/>
    <p:sldId id="270"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D64993-8AFD-4A01-BC61-1E8B5615F86B}" v="126" dt="2023-12-04T02:11:15.104"/>
    <p1510:client id="{F4774016-5926-90A7-119C-E26143536043}" v="8" dt="2023-12-03T22:15:12.3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82" d="100"/>
          <a:sy n="82" d="100"/>
        </p:scale>
        <p:origin x="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2.png>
</file>

<file path=ppt/media/image3.png>
</file>

<file path=ppt/media/image4.png>
</file>

<file path=ppt/media/image5.pn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9B2491-DEA9-4993-87EE-8FBB7CB4E9F7}" type="datetimeFigureOut">
              <a:rPr lang="en-US" smtClean="0"/>
              <a:t>12/9/2023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868814-B4EC-4FC3-90C0-4BE3B6BA0BA1}" type="slidenum">
              <a:rPr lang="en-US" smtClean="0"/>
              <a:t>‹#›</a:t>
            </a:fld>
            <a:endParaRPr lang="en-US"/>
          </a:p>
        </p:txBody>
      </p:sp>
    </p:spTree>
    <p:extLst>
      <p:ext uri="{BB962C8B-B14F-4D97-AF65-F5344CB8AC3E}">
        <p14:creationId xmlns:p14="http://schemas.microsoft.com/office/powerpoint/2010/main" val="11489164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5DB"/>
                </a:solidFill>
                <a:effectLst/>
                <a:latin typeface="Söhne"/>
              </a:rPr>
              <a:t>Structural time series (STS) models constitute a family of probability models encompassing key time-series modeling concepts: autoregression, moving averages, local linear trends, seasonality, and regression. In this project, the STS model represents an observed time series as a sum of distinct components, each adhering to a specific structural assumption. These components include a day-of-week seasonal effect, capturing weekly patterns; a local linear trend, depicting gradual changes over time; and an autoregressive component, addressing unexplained residual effects in the time series. This comprehensive modeling approach allows for a nuanced understanding of diverse temporal patterns within the data.</a:t>
            </a:r>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11</a:t>
            </a:fld>
            <a:endParaRPr lang="en-US"/>
          </a:p>
        </p:txBody>
      </p:sp>
    </p:spTree>
    <p:extLst>
      <p:ext uri="{BB962C8B-B14F-4D97-AF65-F5344CB8AC3E}">
        <p14:creationId xmlns:p14="http://schemas.microsoft.com/office/powerpoint/2010/main" val="1185600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1800"/>
              </a:spcBef>
              <a:spcAft>
                <a:spcPts val="1800"/>
              </a:spcAft>
              <a:buClrTx/>
              <a:buSzTx/>
              <a:buFontTx/>
              <a:buNone/>
              <a:tabLst/>
              <a:defRPr/>
            </a:pPr>
            <a:r>
              <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rPr>
              <a:t>-</a:t>
            </a:r>
            <a:r>
              <a:rPr lang="en-US" sz="1200" kern="0" dirty="0" err="1">
                <a:solidFill>
                  <a:srgbClr val="1F1F1F"/>
                </a:solidFill>
                <a:effectLst/>
                <a:latin typeface="Arial" panose="020B0604020202020204" pitchFamily="34" charset="0"/>
                <a:ea typeface="Calibri" panose="020F0502020204030204" pitchFamily="34" charset="0"/>
                <a:cs typeface="Times New Roman" panose="02020603050405020304" pitchFamily="18" charset="0"/>
              </a:rPr>
              <a:t>Yt</a:t>
            </a:r>
            <a:r>
              <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rPr>
              <a:t> is called observed time series</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1800"/>
              </a:spcBef>
              <a:spcAft>
                <a:spcPts val="1800"/>
              </a:spcAf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The image shows a diagram of a system with a number of circles. The text in the image describes a forecasting model, where f(t) is the forecast value at time t. The model is composed of four components:</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Autoregression: This component models the relationship between the current forecast value and past forecast values.</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Linear trend: This component models the overall trend in the data.</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Seasonality: This component models the cyclical patterns in the data, such as daily, weekly, or monthly seasonality.</a:t>
            </a:r>
            <a:endParaRPr lang="en-US" sz="1200" kern="100" dirty="0">
              <a:solidFill>
                <a:srgbClr val="1F1F1F"/>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rPr>
              <a:t>Noise: This component represents the random variation in the data that cannot be explained by the other components.</a:t>
            </a: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r>
              <a:rPr lang="en-US" sz="1800" b="0" i="0" dirty="0">
                <a:solidFill>
                  <a:srgbClr val="1F1F1F"/>
                </a:solidFill>
                <a:effectLst/>
                <a:latin typeface="Google Sans"/>
              </a:rPr>
              <a:t>The diagram shows how the different components of the model interact with each other. The autoregression component is influenced by the previous forecast value, the linear trend component, and the seasonal trend component. The noise component is independent of all the other components.</a:t>
            </a:r>
            <a:endParaRPr lang="en-US" sz="1200" kern="0" dirty="0">
              <a:solidFill>
                <a:srgbClr val="1F1F1F"/>
              </a:solidFill>
              <a:effectLst/>
              <a:latin typeface="Arial" panose="020B0604020202020204" pitchFamily="34" charset="0"/>
              <a:ea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750"/>
              </a:spcAft>
              <a:buSzPts val="1000"/>
              <a:buFont typeface="Symbol" panose="05050102010706020507" pitchFamily="18" charset="2"/>
              <a:buChar char=""/>
              <a:tabLst>
                <a:tab pos="457200" algn="l"/>
              </a:tabLst>
            </a:pPr>
            <a:endParaRPr lang="en-US" sz="1200" kern="0" dirty="0">
              <a:solidFill>
                <a:srgbClr val="1F1F1F"/>
              </a:solidFill>
              <a:effectLst/>
              <a:latin typeface="Arial" panose="020B0604020202020204" pitchFamily="34" charset="0"/>
              <a:ea typeface="Calibri" panose="020F0502020204030204" pitchFamily="34" charset="0"/>
              <a:cs typeface="Times New Roman" panose="02020603050405020304" pitchFamily="18"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12</a:t>
            </a:fld>
            <a:endParaRPr lang="en-US"/>
          </a:p>
        </p:txBody>
      </p:sp>
    </p:spTree>
    <p:extLst>
      <p:ext uri="{BB962C8B-B14F-4D97-AF65-F5344CB8AC3E}">
        <p14:creationId xmlns:p14="http://schemas.microsoft.com/office/powerpoint/2010/main" val="2574454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F1F1F"/>
                </a:solidFill>
                <a:effectLst/>
                <a:latin typeface="Google Sans"/>
              </a:rPr>
              <a:t>The joint distribution of the parameters is decomposed into a product of the distribution of individual components. Q(z) = q(β1) · q(β2) · q(α) · q(γ) · q€)</a:t>
            </a:r>
          </a:p>
          <a:p>
            <a:pPr algn="l"/>
            <a:r>
              <a:rPr lang="en-US" b="0" i="0" dirty="0">
                <a:solidFill>
                  <a:srgbClr val="1F1F1F"/>
                </a:solidFill>
                <a:effectLst/>
                <a:latin typeface="Google Sans"/>
              </a:rPr>
              <a:t>This means that the joint distribution of the parameters can be expressed as the product of the individual distributions of the parameters. This is a useful property because it allows us to simplify the calculation of the joint distribution.</a:t>
            </a:r>
          </a:p>
          <a:p>
            <a:pPr algn="l"/>
            <a:r>
              <a:rPr lang="en-US" b="0" i="0" dirty="0">
                <a:solidFill>
                  <a:srgbClr val="1F1F1F"/>
                </a:solidFill>
                <a:effectLst/>
                <a:latin typeface="Google Sans"/>
              </a:rPr>
              <a:t>The distribution of the individual parameters is assumed to be normal with zero mean.</a:t>
            </a:r>
          </a:p>
          <a:p>
            <a:pPr algn="l"/>
            <a:r>
              <a:rPr lang="en-US" b="0" i="0" dirty="0">
                <a:solidFill>
                  <a:srgbClr val="1F1F1F"/>
                </a:solidFill>
                <a:effectLst/>
                <a:latin typeface="Google Sans"/>
              </a:rPr>
              <a:t>This means that the distribution of each parameter is assumed to be a normal distribution with a mean of zero. This is a common assumption in Bayesian statistics because it is a simple and flexible distribution.</a:t>
            </a:r>
          </a:p>
          <a:p>
            <a:pPr algn="l"/>
            <a:r>
              <a:rPr lang="en-US" b="0" i="0" dirty="0">
                <a:solidFill>
                  <a:srgbClr val="1F1F1F"/>
                </a:solidFill>
                <a:effectLst/>
                <a:latin typeface="Google Sans"/>
              </a:rPr>
              <a:t>The priors used on the parameters are normal and the value of the priors is decided by the </a:t>
            </a:r>
            <a:r>
              <a:rPr lang="en-US" b="0" i="0" dirty="0" err="1">
                <a:solidFill>
                  <a:srgbClr val="1F1F1F"/>
                </a:solidFill>
                <a:effectLst/>
                <a:latin typeface="Google Sans"/>
              </a:rPr>
              <a:t>tensorflow</a:t>
            </a:r>
            <a:r>
              <a:rPr lang="en-US" b="0" i="0" dirty="0">
                <a:solidFill>
                  <a:srgbClr val="1F1F1F"/>
                </a:solidFill>
                <a:effectLst/>
                <a:latin typeface="Google Sans"/>
              </a:rPr>
              <a:t> probability library.</a:t>
            </a:r>
          </a:p>
          <a:p>
            <a:pPr algn="l"/>
            <a:r>
              <a:rPr lang="en-US" b="0" i="0" dirty="0">
                <a:solidFill>
                  <a:srgbClr val="1F1F1F"/>
                </a:solidFill>
                <a:effectLst/>
                <a:latin typeface="Google Sans"/>
              </a:rPr>
              <a:t>A prior distribution is a distribution that represents our beliefs about the value of a parameter before we see any data. In this case, the priors are normal distributions with means that are decided by the TensorFlow Probability library. The library provides a variety of functions for setting priors, including functions for setting priors based on heuristics and prior knowledge.</a:t>
            </a:r>
          </a:p>
          <a:p>
            <a:pPr algn="l"/>
            <a:r>
              <a:rPr lang="en-US" b="0" i="0" dirty="0">
                <a:solidFill>
                  <a:srgbClr val="1F1F1F"/>
                </a:solidFill>
                <a:effectLst/>
                <a:latin typeface="Google Sans"/>
              </a:rPr>
              <a:t>A couple of different priors were tried based on heuristics and prior knowledge of the stock market but the default priors performed best for prediction.</a:t>
            </a:r>
          </a:p>
          <a:p>
            <a:pPr algn="l"/>
            <a:r>
              <a:rPr lang="en-US" b="0" i="0" dirty="0">
                <a:solidFill>
                  <a:srgbClr val="1F1F1F"/>
                </a:solidFill>
                <a:effectLst/>
                <a:latin typeface="Google Sans"/>
              </a:rPr>
              <a:t>This means that the model was trained with several different sets of priors, and the set of priors that gave the best predictions was the default set of priors. This suggests that the default priors are a good choice for this particular problem.</a:t>
            </a:r>
          </a:p>
          <a:p>
            <a:pPr algn="l"/>
            <a:r>
              <a:rPr lang="en-US" b="0" i="0" dirty="0">
                <a:solidFill>
                  <a:srgbClr val="1F1F1F"/>
                </a:solidFill>
                <a:effectLst/>
                <a:latin typeface="Google Sans"/>
              </a:rPr>
              <a:t>A loss function was defined as negative of ELBO which was optimized using stochastic gradient optimization technique, Adam optimizer.</a:t>
            </a:r>
          </a:p>
          <a:p>
            <a:pPr algn="l"/>
            <a:r>
              <a:rPr lang="en-US" b="0" i="0" dirty="0">
                <a:solidFill>
                  <a:srgbClr val="1F1F1F"/>
                </a:solidFill>
                <a:effectLst/>
                <a:latin typeface="Google Sans"/>
              </a:rPr>
              <a:t>ELBO stands for Evidence Lower Bound. It is a lower bound on the marginal likelihood of the data. The marginal likelihood is the probability of the data given the model. ELBO is a useful quantity because it can be used to optimize the parameters of a Bayesian model.</a:t>
            </a:r>
          </a:p>
          <a:p>
            <a:pPr algn="l"/>
            <a:r>
              <a:rPr lang="en-US" b="0" i="0" dirty="0">
                <a:solidFill>
                  <a:srgbClr val="1F1F1F"/>
                </a:solidFill>
                <a:effectLst/>
                <a:latin typeface="Google Sans"/>
              </a:rPr>
              <a:t>Stochastic gradient optimization is a method for optimizing the parameters of a model. Adam is a particular type of stochastic gradient optimization that is often used for training neural networks.</a:t>
            </a:r>
          </a:p>
          <a:p>
            <a:pPr algn="l"/>
            <a:r>
              <a:rPr lang="en-US" b="0" i="0" dirty="0">
                <a:solidFill>
                  <a:srgbClr val="1F1F1F"/>
                </a:solidFill>
                <a:effectLst/>
                <a:latin typeface="Google Sans"/>
              </a:rPr>
              <a:t>After 50 iterations the algorithm converged and the distribution of the parameters was obtained.</a:t>
            </a:r>
          </a:p>
          <a:p>
            <a:pPr algn="l"/>
            <a:r>
              <a:rPr lang="en-US" b="0" i="0" dirty="0">
                <a:solidFill>
                  <a:srgbClr val="1F1F1F"/>
                </a:solidFill>
                <a:effectLst/>
                <a:latin typeface="Google Sans"/>
              </a:rPr>
              <a:t>This means that the optimization algorithm converged to a stable solution after 50 iterations. This means that the algorithm found a set of parameters that maximizes the ELBO. The distribution of the parameters is the posterior distribution of the parameters, which is the distribution of the parameters given the data.</a:t>
            </a:r>
          </a:p>
          <a:p>
            <a:endParaRPr lang="en-US" dirty="0"/>
          </a:p>
          <a:p>
            <a:endParaRPr lang="en-US" dirty="0"/>
          </a:p>
        </p:txBody>
      </p:sp>
      <p:sp>
        <p:nvSpPr>
          <p:cNvPr id="4" name="Slide Number Placeholder 3"/>
          <p:cNvSpPr>
            <a:spLocks noGrp="1"/>
          </p:cNvSpPr>
          <p:nvPr>
            <p:ph type="sldNum" sz="quarter" idx="5"/>
          </p:nvPr>
        </p:nvSpPr>
        <p:spPr/>
        <p:txBody>
          <a:bodyPr/>
          <a:lstStyle/>
          <a:p>
            <a:fld id="{7A868814-B4EC-4FC3-90C0-4BE3B6BA0BA1}" type="slidenum">
              <a:rPr lang="en-US" smtClean="0"/>
              <a:t>14</a:t>
            </a:fld>
            <a:endParaRPr lang="en-US"/>
          </a:p>
        </p:txBody>
      </p:sp>
    </p:spTree>
    <p:extLst>
      <p:ext uri="{BB962C8B-B14F-4D97-AF65-F5344CB8AC3E}">
        <p14:creationId xmlns:p14="http://schemas.microsoft.com/office/powerpoint/2010/main" val="12915465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E9EEE-16ED-4176-B32B-5AB272ABC3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C40F01-B648-46AB-9E5B-18067C2E04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A3118A-983C-4BAB-A2F5-F241AF813A00}"/>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8FD13612-C528-4317-81AF-FF4A87278D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4E5F64-03B8-4684-BD50-660EC9D3ABB6}"/>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599705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F275A-987F-4EB6-A02A-0F0B8350DF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EABF2B-AEBA-4F1F-BD9C-1FAC356CC73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3A9D9E-F4D3-4F95-A71F-9FA31CBABF8E}"/>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2DD0BFFA-6385-42DE-BC39-BADAE3955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B3FC63-CD2A-43FC-849B-2384A09A6B8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136530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A982B9-263E-4D5E-B6F5-C8C6D7DBDA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64915C8-B3EF-48AE-92A3-4F945016D6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64A600-AEDA-4D25-AA64-549A1B2DDCFB}"/>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C42D1FE4-F416-4606-A61E-0E45A90A3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5BFB76-0582-4C73-8D0D-370BEE6221A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63849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DC6E3-6B76-4F2D-97CC-E8B9253560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4B720C-0417-4857-96DB-ABBD0B1227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24CDB-185C-4254-8ED4-E5C2086EBB84}"/>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822DD368-6DBC-45CB-80C8-97060A180A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59FE74-6212-4D92-9932-D66EF8921D2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5595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71F78-E800-43B6-A288-9CBD21FF9AC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8E8258-7259-466A-B848-0A7BDF6962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F2AE53-1AE6-4515-9E7C-4DF370399020}"/>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80D55D63-C6EE-4D5C-B7A9-95A1E6D180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63A6C-0F5A-4140-86D7-CEA5DA9D2F91}"/>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57878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1452A-1AAC-41B7-9698-E4A536710D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80F0C6-2ABB-45B6-AE72-F4B46AEA5C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6BF74-B5B0-48C9-8830-CBA5FA0ABE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628EC25-05AD-42BA-9E6F-CB33230764C6}"/>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6" name="Footer Placeholder 5">
            <a:extLst>
              <a:ext uri="{FF2B5EF4-FFF2-40B4-BE49-F238E27FC236}">
                <a16:creationId xmlns:a16="http://schemas.microsoft.com/office/drawing/2014/main" id="{8C912A1E-D315-4BA7-ABB2-E712C20C99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F485FA-A2AC-49CA-9A83-C92CE36BA44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1281297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8BFD-420B-47B1-A399-28337F7FE0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C7B09AA-FB5C-43B5-B943-D56018E7A1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5D0E27-DA14-405A-9146-FD721CFD90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FE33A21-3231-4570-9504-DEB8F01983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2927E2-FB38-41BF-B8D6-2EF618DE3EA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20403D-0D2B-4F1F-9759-5D2C6F2EF7DD}"/>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8" name="Footer Placeholder 7">
            <a:extLst>
              <a:ext uri="{FF2B5EF4-FFF2-40B4-BE49-F238E27FC236}">
                <a16:creationId xmlns:a16="http://schemas.microsoft.com/office/drawing/2014/main" id="{BAD5D7F8-7B2A-42B7-9364-8B44FD6A5E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33F565-160A-49C2-AAC3-B286AF284C52}"/>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2488020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07B34-953F-46E2-9212-9C7904F30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27FD579-8E3D-4694-B59F-C72342EC3FFA}"/>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4" name="Footer Placeholder 3">
            <a:extLst>
              <a:ext uri="{FF2B5EF4-FFF2-40B4-BE49-F238E27FC236}">
                <a16:creationId xmlns:a16="http://schemas.microsoft.com/office/drawing/2014/main" id="{ED071574-27F1-4B7A-BAE3-2B6FCEC990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D8E433-95CB-4471-BE93-57D289ED6B5D}"/>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66922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CB81F0-4DBF-48CB-B4EB-04051F47334B}"/>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3" name="Footer Placeholder 2">
            <a:extLst>
              <a:ext uri="{FF2B5EF4-FFF2-40B4-BE49-F238E27FC236}">
                <a16:creationId xmlns:a16="http://schemas.microsoft.com/office/drawing/2014/main" id="{0DC5B585-6DE1-4A09-91B3-11A8D113DB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02F36D-2A84-4C8A-A101-3B1447C19DD9}"/>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2007616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10F9-CB47-4046-B486-183E7B046C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03C747-7154-4E65-B288-C0F5444BCF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D75969-9787-45FF-B02B-BD60FEF518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E74412-3327-4562-A9B1-E3CD35962F90}"/>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6" name="Footer Placeholder 5">
            <a:extLst>
              <a:ext uri="{FF2B5EF4-FFF2-40B4-BE49-F238E27FC236}">
                <a16:creationId xmlns:a16="http://schemas.microsoft.com/office/drawing/2014/main" id="{7BD53315-3633-4ECA-B2A4-A1F648A35B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E8B3A6-1D67-450F-91D0-7BE4DC5E410B}"/>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3151805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7C49-0AF4-4BCA-BD58-5CF270B44B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234198-316F-4B5C-A8F3-7DA172AC0D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B99583-D413-498F-8CDE-5451E602FB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9C6A98-151E-46AB-88EA-1F904395DAD6}"/>
              </a:ext>
            </a:extLst>
          </p:cNvPr>
          <p:cNvSpPr>
            <a:spLocks noGrp="1"/>
          </p:cNvSpPr>
          <p:nvPr>
            <p:ph type="dt" sz="half" idx="10"/>
          </p:nvPr>
        </p:nvSpPr>
        <p:spPr/>
        <p:txBody>
          <a:bodyPr/>
          <a:lstStyle/>
          <a:p>
            <a:fld id="{4B524534-9969-4CB2-9ABD-C21CB6C0DCA9}" type="datetimeFigureOut">
              <a:rPr lang="en-US" smtClean="0"/>
              <a:t>12/9/2023</a:t>
            </a:fld>
            <a:endParaRPr lang="en-US"/>
          </a:p>
        </p:txBody>
      </p:sp>
      <p:sp>
        <p:nvSpPr>
          <p:cNvPr id="6" name="Footer Placeholder 5">
            <a:extLst>
              <a:ext uri="{FF2B5EF4-FFF2-40B4-BE49-F238E27FC236}">
                <a16:creationId xmlns:a16="http://schemas.microsoft.com/office/drawing/2014/main" id="{781FD373-EEFF-4D93-BEDB-FAB3980983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1684BC-6EA4-40C1-BAC2-53CBBBBA8965}"/>
              </a:ext>
            </a:extLst>
          </p:cNvPr>
          <p:cNvSpPr>
            <a:spLocks noGrp="1"/>
          </p:cNvSpPr>
          <p:nvPr>
            <p:ph type="sldNum" sz="quarter" idx="12"/>
          </p:nvPr>
        </p:nvSpPr>
        <p:spPr/>
        <p:txBody>
          <a:bodyPr/>
          <a:lstStyle/>
          <a:p>
            <a:fld id="{51B785E3-51D0-49B5-A3F2-7F4742E743D6}" type="slidenum">
              <a:rPr lang="en-US" smtClean="0"/>
              <a:t>‹#›</a:t>
            </a:fld>
            <a:endParaRPr lang="en-US"/>
          </a:p>
        </p:txBody>
      </p:sp>
    </p:spTree>
    <p:extLst>
      <p:ext uri="{BB962C8B-B14F-4D97-AF65-F5344CB8AC3E}">
        <p14:creationId xmlns:p14="http://schemas.microsoft.com/office/powerpoint/2010/main" val="4066887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506709-0A5C-4421-BC1B-068DA5C42F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ADC4133-F497-49A1-A726-5A366B7E19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E213B9-C0F7-45D3-BD6C-98FC6F2D47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524534-9969-4CB2-9ABD-C21CB6C0DCA9}" type="datetimeFigureOut">
              <a:rPr lang="en-US" smtClean="0"/>
              <a:t>12/9/2023</a:t>
            </a:fld>
            <a:endParaRPr lang="en-US"/>
          </a:p>
        </p:txBody>
      </p:sp>
      <p:sp>
        <p:nvSpPr>
          <p:cNvPr id="5" name="Footer Placeholder 4">
            <a:extLst>
              <a:ext uri="{FF2B5EF4-FFF2-40B4-BE49-F238E27FC236}">
                <a16:creationId xmlns:a16="http://schemas.microsoft.com/office/drawing/2014/main" id="{522F9C1C-9F3E-47F1-B393-DFDEC0F473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9B7061-2E1E-4D31-A140-9F1497C08B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B785E3-51D0-49B5-A3F2-7F4742E743D6}" type="slidenum">
              <a:rPr lang="en-US" smtClean="0"/>
              <a:t>‹#›</a:t>
            </a:fld>
            <a:endParaRPr lang="en-US"/>
          </a:p>
        </p:txBody>
      </p:sp>
    </p:spTree>
    <p:extLst>
      <p:ext uri="{BB962C8B-B14F-4D97-AF65-F5344CB8AC3E}">
        <p14:creationId xmlns:p14="http://schemas.microsoft.com/office/powerpoint/2010/main" val="2296838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tock Market Bar Graph">
            <a:extLst>
              <a:ext uri="{FF2B5EF4-FFF2-40B4-BE49-F238E27FC236}">
                <a16:creationId xmlns:a16="http://schemas.microsoft.com/office/drawing/2014/main" id="{22FBA436-E154-F47D-FED4-CF7924F7CE6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3048"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p:nvPr>
        </p:nvSpPr>
        <p:spPr>
          <a:xfrm>
            <a:off x="1063751" y="378055"/>
            <a:ext cx="10058400" cy="1710284"/>
          </a:xfrm>
          <a:effectLst>
            <a:outerShdw blurRad="50800" dist="38100" dir="2700000" algn="tl" rotWithShape="0">
              <a:prstClr val="black">
                <a:alpha val="40000"/>
              </a:prstClr>
            </a:outerShdw>
          </a:effectLst>
        </p:spPr>
        <p:txBody>
          <a:bodyPr>
            <a:normAutofit/>
          </a:bodyPr>
          <a:lstStyle/>
          <a:p>
            <a:r>
              <a:rPr lang="en-US" sz="5200" b="1" dirty="0">
                <a:solidFill>
                  <a:srgbClr val="FFFFFF"/>
                </a:solidFill>
                <a:latin typeface="Times New Roman"/>
                <a:cs typeface="Times New Roman"/>
              </a:rPr>
              <a:t>Stock Closing Price Prediction Using Bayesian Analysis </a:t>
            </a:r>
          </a:p>
        </p:txBody>
      </p:sp>
      <p:sp>
        <p:nvSpPr>
          <p:cNvPr id="3" name="TextBox 2">
            <a:extLst>
              <a:ext uri="{FF2B5EF4-FFF2-40B4-BE49-F238E27FC236}">
                <a16:creationId xmlns:a16="http://schemas.microsoft.com/office/drawing/2014/main" id="{64DBEAD6-E3B1-9C14-DE2D-9183B317200F}"/>
              </a:ext>
            </a:extLst>
          </p:cNvPr>
          <p:cNvSpPr txBox="1"/>
          <p:nvPr/>
        </p:nvSpPr>
        <p:spPr>
          <a:xfrm>
            <a:off x="6685473" y="2674189"/>
            <a:ext cx="5201728" cy="3040128"/>
          </a:xfrm>
          <a:prstGeom prst="rect">
            <a:avLst/>
          </a:prstGeom>
          <a:noFill/>
        </p:spPr>
        <p:txBody>
          <a:bodyPr wrap="square" rtlCol="0">
            <a:spAutoFit/>
          </a:bodyPr>
          <a:lstStyle/>
          <a:p>
            <a:pPr algn="r">
              <a:lnSpc>
                <a:spcPct val="106000"/>
              </a:lnSpc>
              <a:spcAft>
                <a:spcPts val="800"/>
              </a:spcAft>
            </a:pPr>
            <a:r>
              <a:rPr lang="en-IN" u="sng"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Presented By</a:t>
            </a:r>
            <a:r>
              <a:rPr lang="en-IN"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t>
            </a: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Sohan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Bachuwar</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(811236035)</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Rohith Reddy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Poreddy</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(811254545)</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457200"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Sathwika</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Reddy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Thipparthi</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(811255702)</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Sai Vamsi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Dudigam</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(811226902)</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algn="r">
              <a:lnSpc>
                <a:spcPct val="106000"/>
              </a:lnSpc>
              <a:spcAft>
                <a:spcPts val="800"/>
              </a:spcAft>
            </a:pP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Venkata Raghava Sanjay Varma </a:t>
            </a:r>
            <a:r>
              <a:rPr lang="en-IN"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Dantuluri</a:t>
            </a:r>
            <a:r>
              <a:rPr lang="en-I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(811255424)</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3D1745E-A80D-ED0A-19BC-1B30B265D697}"/>
              </a:ext>
            </a:extLst>
          </p:cNvPr>
          <p:cNvPicPr>
            <a:picLocks noGrp="1" noChangeAspect="1"/>
          </p:cNvPicPr>
          <p:nvPr>
            <p:ph idx="1"/>
          </p:nvPr>
        </p:nvPicPr>
        <p:blipFill>
          <a:blip r:embed="rId2"/>
          <a:stretch>
            <a:fillRect/>
          </a:stretch>
        </p:blipFill>
        <p:spPr>
          <a:xfrm>
            <a:off x="643467" y="784522"/>
            <a:ext cx="10905066" cy="5288954"/>
          </a:xfrm>
          <a:prstGeom prst="rect">
            <a:avLst/>
          </a:prstGeom>
        </p:spPr>
      </p:pic>
    </p:spTree>
    <p:extLst>
      <p:ext uri="{BB962C8B-B14F-4D97-AF65-F5344CB8AC3E}">
        <p14:creationId xmlns:p14="http://schemas.microsoft.com/office/powerpoint/2010/main" val="2442393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Approach</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Structural time series are a family of probability models that include many standard time-series modeling ideas, such as autoregression, moving averages, local linear trends, seasonality, and regression.</a:t>
            </a:r>
            <a:endParaRPr lang="en-US" dirty="0"/>
          </a:p>
          <a:p>
            <a:pPr lvl="0" algn="just"/>
            <a:r>
              <a:rPr lang="en-US" dirty="0">
                <a:latin typeface="Times New Roman"/>
                <a:cs typeface="Times New Roman"/>
              </a:rPr>
              <a:t>The STS model built in this project expresses an observed time series as sum of following simpler components: The individual components are time series governed by a particular structural assumption.</a:t>
            </a:r>
          </a:p>
          <a:p>
            <a:pPr lvl="0" algn="just"/>
            <a:r>
              <a:rPr lang="en-US" dirty="0">
                <a:latin typeface="Times New Roman"/>
                <a:cs typeface="Times New Roman"/>
              </a:rPr>
              <a:t>One component encodes a day-of-week seasonal effect, another a local linear trend, and the third one is an autoregressive component to model any unexplained residual effects.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A diagram of a graph&#10;&#10;Description automatically generated">
            <a:extLst>
              <a:ext uri="{FF2B5EF4-FFF2-40B4-BE49-F238E27FC236}">
                <a16:creationId xmlns:a16="http://schemas.microsoft.com/office/drawing/2014/main" id="{C048D60E-1A8D-0232-19B3-3AA35DBEEDC4}"/>
              </a:ext>
            </a:extLst>
          </p:cNvPr>
          <p:cNvPicPr>
            <a:picLocks noGrp="1" noChangeAspect="1"/>
          </p:cNvPicPr>
          <p:nvPr>
            <p:ph idx="1"/>
          </p:nvPr>
        </p:nvPicPr>
        <p:blipFill>
          <a:blip r:embed="rId3"/>
          <a:stretch>
            <a:fillRect/>
          </a:stretch>
        </p:blipFill>
        <p:spPr>
          <a:xfrm>
            <a:off x="1843278" y="643466"/>
            <a:ext cx="8505444" cy="5571067"/>
          </a:xfrm>
          <a:prstGeom prst="rect">
            <a:avLst/>
          </a:prstGeom>
        </p:spPr>
      </p:pic>
    </p:spTree>
    <p:extLst>
      <p:ext uri="{BB962C8B-B14F-4D97-AF65-F5344CB8AC3E}">
        <p14:creationId xmlns:p14="http://schemas.microsoft.com/office/powerpoint/2010/main" val="1883902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BFF56-78D5-5D4A-3E00-42CD84A6CF1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A8C0A47-EAB2-8877-A371-1848D25D0CA6}"/>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α - coefficients for lagged features in Auto Regression Model</a:t>
            </a:r>
            <a:endParaRPr lang="en-US" dirty="0"/>
          </a:p>
          <a:p>
            <a:pPr algn="just"/>
            <a:r>
              <a:rPr lang="en-US" dirty="0">
                <a:latin typeface="Times New Roman"/>
                <a:ea typeface="+mn-lt"/>
                <a:cs typeface="+mn-lt"/>
              </a:rPr>
              <a:t>β - slope scale(β1), level scale(β2) are Linear Trend parameters</a:t>
            </a:r>
          </a:p>
          <a:p>
            <a:pPr algn="just"/>
            <a:r>
              <a:rPr lang="en-US" dirty="0">
                <a:latin typeface="Times New Roman"/>
                <a:ea typeface="+mn-lt"/>
                <a:cs typeface="+mn-lt"/>
              </a:rPr>
              <a:t>γ - drift scale is Seasonality parameter .</a:t>
            </a:r>
          </a:p>
          <a:p>
            <a:pPr algn="just"/>
            <a:r>
              <a:rPr lang="en-US" dirty="0">
                <a:latin typeface="Times New Roman"/>
                <a:ea typeface="+mn-lt"/>
                <a:cs typeface="+mn-lt"/>
              </a:rPr>
              <a:t>e - observation noise scale is model’s noise variance parameter.</a:t>
            </a:r>
          </a:p>
          <a:p>
            <a:pPr marL="0" indent="0" algn="just">
              <a:buNone/>
            </a:pPr>
            <a:r>
              <a:rPr lang="en-US" dirty="0">
                <a:latin typeface="Times New Roman"/>
                <a:cs typeface="Times New Roman"/>
              </a:rPr>
              <a:t>The individual components are time series governed by a particular structural assumption. One component encodes a day-of-week seasonal effect, another a local linear trend, and the third one is an autoregressive component to model any unexplained residual effects.</a:t>
            </a:r>
            <a:endParaRPr lang="en-US" dirty="0">
              <a:cs typeface="Calibri" panose="020F0502020204030204"/>
            </a:endParaRPr>
          </a:p>
        </p:txBody>
      </p:sp>
    </p:spTree>
    <p:extLst>
      <p:ext uri="{BB962C8B-B14F-4D97-AF65-F5344CB8AC3E}">
        <p14:creationId xmlns:p14="http://schemas.microsoft.com/office/powerpoint/2010/main" val="1390150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489EF-7563-E521-6F38-B9432610C78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437EBA1-C8F6-24B8-D1CA-D73887DB9A4C}"/>
              </a:ext>
            </a:extLst>
          </p:cNvPr>
          <p:cNvSpPr>
            <a:spLocks noGrp="1"/>
          </p:cNvSpPr>
          <p:nvPr>
            <p:ph idx="1"/>
          </p:nvPr>
        </p:nvSpPr>
        <p:spPr/>
        <p:txBody>
          <a:bodyPr vert="horz" lIns="91440" tIns="45720" rIns="91440" bIns="45720" rtlCol="0" anchor="t">
            <a:normAutofit fontScale="92500" lnSpcReduction="10000"/>
          </a:bodyPr>
          <a:lstStyle/>
          <a:p>
            <a:pPr algn="just"/>
            <a:r>
              <a:rPr lang="en-US" dirty="0">
                <a:latin typeface="Times New Roman"/>
                <a:ea typeface="+mn-lt"/>
                <a:cs typeface="+mn-lt"/>
              </a:rPr>
              <a:t>The joint distribution of the parameters is decomposed into a product of the distribution of individual components. Q(z) = q(β1) · q(β2) · q(α) · q(γ) · q€) .</a:t>
            </a:r>
            <a:endParaRPr lang="en-US" dirty="0"/>
          </a:p>
          <a:p>
            <a:pPr algn="just"/>
            <a:r>
              <a:rPr lang="en-US" dirty="0">
                <a:latin typeface="Times New Roman"/>
                <a:ea typeface="+mn-lt"/>
                <a:cs typeface="+mn-lt"/>
              </a:rPr>
              <a:t>The distribution of the individual parameters is assumed to be normal with zero mean. Also, the priors used on the parameters are normal and the value of the priors is decided by the </a:t>
            </a:r>
            <a:r>
              <a:rPr lang="en-US" dirty="0" err="1">
                <a:latin typeface="Times New Roman"/>
                <a:ea typeface="+mn-lt"/>
                <a:cs typeface="+mn-lt"/>
              </a:rPr>
              <a:t>tensorflow</a:t>
            </a:r>
            <a:r>
              <a:rPr lang="en-US" dirty="0">
                <a:latin typeface="Times New Roman"/>
                <a:ea typeface="+mn-lt"/>
                <a:cs typeface="+mn-lt"/>
              </a:rPr>
              <a:t> probability library. A couple of different priors were tried based on heuristics and prior knowledge of the stock market but the default priors performed best for prediction. </a:t>
            </a:r>
          </a:p>
          <a:p>
            <a:pPr algn="just"/>
            <a:r>
              <a:rPr lang="en-US" dirty="0">
                <a:latin typeface="Times New Roman"/>
                <a:ea typeface="+mn-lt"/>
                <a:cs typeface="+mn-lt"/>
              </a:rPr>
              <a:t>A loss function was defined as negative of ELBO which was optimized using stochastic gradient optimization technique, Adam optimizer. After 50 iterations the algorithm converged and the distribution of the parameters was obtained. </a:t>
            </a:r>
            <a:endParaRPr lang="en-US" dirty="0">
              <a:latin typeface="Times New Roman"/>
              <a:cs typeface="Calibri"/>
            </a:endParaRPr>
          </a:p>
        </p:txBody>
      </p:sp>
    </p:spTree>
    <p:extLst>
      <p:ext uri="{BB962C8B-B14F-4D97-AF65-F5344CB8AC3E}">
        <p14:creationId xmlns:p14="http://schemas.microsoft.com/office/powerpoint/2010/main" val="7313476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Results</a:t>
            </a:r>
          </a:p>
        </p:txBody>
      </p:sp>
      <p:sp>
        <p:nvSpPr>
          <p:cNvPr id="3" name="Content Placeholder"/>
          <p:cNvSpPr>
            <a:spLocks noGrp="1"/>
          </p:cNvSpPr>
          <p:nvPr>
            <p:ph idx="1"/>
          </p:nvPr>
        </p:nvSpPr>
        <p:spPr>
          <a:xfrm>
            <a:off x="838200" y="1497676"/>
            <a:ext cx="10515600" cy="4679287"/>
          </a:xfrm>
        </p:spPr>
        <p:txBody>
          <a:bodyPr vert="horz" lIns="91440" tIns="45720" rIns="91440" bIns="45720" rtlCol="0" anchor="t">
            <a:normAutofit/>
          </a:bodyPr>
          <a:lstStyle/>
          <a:p>
            <a:pPr algn="just"/>
            <a:r>
              <a:rPr lang="en-US" dirty="0">
                <a:latin typeface="Times New Roman"/>
                <a:ea typeface="+mn-lt"/>
                <a:cs typeface="+mn-lt"/>
              </a:rPr>
              <a:t>This forecasting strategy models the observed time series as a Gaussian state space model and uses filtering to predict the stock price on day T, given the observations until T − 1. Since we want the predictive distribution over 20 days, the posterior distribution for day T − 1 acts as the prior distribution for day T [4]. </a:t>
            </a:r>
            <a:endParaRPr lang="en-US" dirty="0"/>
          </a:p>
          <a:p>
            <a:pPr algn="just"/>
            <a:r>
              <a:rPr lang="en-US" dirty="0">
                <a:latin typeface="Times New Roman"/>
                <a:ea typeface="+mn-lt"/>
                <a:cs typeface="+mn-lt"/>
              </a:rPr>
              <a:t>As yesterday’s posterior is considered today’s prior, it is observed that moving further in time, the uncertainty is propagated in the forecasts. Hence, while the initial few estimates are relatively accurate with low uncertainty, the estimates obtained towards the end become more and more inaccurate with very high uncertainty.</a:t>
            </a:r>
            <a:endParaRPr lang="en-US" dirty="0">
              <a:latin typeface="Times New Roman"/>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99942-9D77-C8EC-2FB1-DD6E69543FA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C79B187-9FC9-DC0C-B513-491EAA8370E9}"/>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To improve the forecast, one-step-ahead predictive strategy is employed. In this approach, given the samples from the posterior over parameters, a predictive distribution is generated over observations at each day T, given the actual observations up till day T − 1 [4].</a:t>
            </a:r>
            <a:endParaRPr lang="en-US" dirty="0"/>
          </a:p>
          <a:p>
            <a:pPr algn="just"/>
            <a:r>
              <a:rPr lang="en-US" dirty="0">
                <a:latin typeface="Times New Roman"/>
                <a:ea typeface="+mn-lt"/>
                <a:cs typeface="+mn-lt"/>
              </a:rPr>
              <a:t> It can be inferred that the one-step-ahead predictive distribution offers better estimates and all the actual values are within the 95% credible interval.</a:t>
            </a:r>
            <a:endParaRPr lang="en-US" dirty="0">
              <a:latin typeface="Times New Roman"/>
              <a:cs typeface="Calibri" panose="020F0502020204030204"/>
            </a:endParaRPr>
          </a:p>
        </p:txBody>
      </p:sp>
    </p:spTree>
    <p:extLst>
      <p:ext uri="{BB962C8B-B14F-4D97-AF65-F5344CB8AC3E}">
        <p14:creationId xmlns:p14="http://schemas.microsoft.com/office/powerpoint/2010/main" val="3925498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3359-A8F0-7CBE-D6DB-06EFFB0B6FD0}"/>
              </a:ext>
            </a:extLst>
          </p:cNvPr>
          <p:cNvSpPr>
            <a:spLocks noGrp="1"/>
          </p:cNvSpPr>
          <p:nvPr>
            <p:ph type="title"/>
          </p:nvPr>
        </p:nvSpPr>
        <p:spPr/>
        <p:txBody>
          <a:bodyPr>
            <a:noAutofit/>
          </a:bodyPr>
          <a:lstStyle/>
          <a:p>
            <a:endParaRPr lang="en-US" dirty="0">
              <a:cs typeface="Calibri Light"/>
            </a:endParaRPr>
          </a:p>
        </p:txBody>
      </p:sp>
      <p:pic>
        <p:nvPicPr>
          <p:cNvPr id="4" name="Content Placeholder 3" descr="A graph of a graph of a graph&#10;&#10;Description automatically generated with medium confidence">
            <a:extLst>
              <a:ext uri="{FF2B5EF4-FFF2-40B4-BE49-F238E27FC236}">
                <a16:creationId xmlns:a16="http://schemas.microsoft.com/office/drawing/2014/main" id="{F7FBB2D1-F5A2-3D80-D46D-95783A012C6C}"/>
              </a:ext>
            </a:extLst>
          </p:cNvPr>
          <p:cNvPicPr>
            <a:picLocks noGrp="1" noChangeAspect="1"/>
          </p:cNvPicPr>
          <p:nvPr>
            <p:ph idx="1"/>
          </p:nvPr>
        </p:nvPicPr>
        <p:blipFill>
          <a:blip r:embed="rId2"/>
          <a:stretch>
            <a:fillRect/>
          </a:stretch>
        </p:blipFill>
        <p:spPr>
          <a:xfrm>
            <a:off x="1122443" y="1859737"/>
            <a:ext cx="9445544" cy="4128785"/>
          </a:xfrm>
        </p:spPr>
      </p:pic>
    </p:spTree>
    <p:extLst>
      <p:ext uri="{BB962C8B-B14F-4D97-AF65-F5344CB8AC3E}">
        <p14:creationId xmlns:p14="http://schemas.microsoft.com/office/powerpoint/2010/main" val="3049724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81D7E-AEBF-FF7B-4256-6B11B4D43F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E2CC70B-4C32-8F70-CA6C-06A3FF4D46EB}"/>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While both strategies model the series as a Gaussian state space model and use filtering, the difference is that in the earlier forecasting strategy stock prices for the next 20 days are forecasted only using the samples and training data (01/02/2014 - 11/07/2019).</a:t>
            </a:r>
            <a:endParaRPr lang="en-US" dirty="0"/>
          </a:p>
          <a:p>
            <a:pPr algn="just"/>
            <a:r>
              <a:rPr lang="en-US" dirty="0">
                <a:latin typeface="Times New Roman"/>
                <a:ea typeface="+mn-lt"/>
                <a:cs typeface="+mn-lt"/>
              </a:rPr>
              <a:t>However in a one-step-ahead strategy apart from the samples and training data, additional prices are sent up until the day that has to be forecasted. For instance, to get the forecast for November 15th, stock prices between 11/08/2019 and 11/14/2019 will also be used.</a:t>
            </a:r>
            <a:endParaRPr lang="en-US" dirty="0">
              <a:latin typeface="Times New Roman"/>
              <a:cs typeface="Calibri"/>
            </a:endParaRPr>
          </a:p>
        </p:txBody>
      </p:sp>
    </p:spTree>
    <p:extLst>
      <p:ext uri="{BB962C8B-B14F-4D97-AF65-F5344CB8AC3E}">
        <p14:creationId xmlns:p14="http://schemas.microsoft.com/office/powerpoint/2010/main" val="530039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a:xfrm>
            <a:off x="838200" y="365125"/>
            <a:ext cx="10515600" cy="1132652"/>
          </a:xfrm>
        </p:spPr>
        <p:txBody>
          <a:bodyPr/>
          <a:lstStyle/>
          <a:p>
            <a:r>
              <a:rPr lang="en-US" b="1" dirty="0">
                <a:latin typeface="Times New Roman"/>
                <a:cs typeface="Times New Roman"/>
              </a:rPr>
              <a:t>Conclusion</a:t>
            </a:r>
          </a:p>
        </p:txBody>
      </p:sp>
      <p:sp>
        <p:nvSpPr>
          <p:cNvPr id="3" name="Content Placeholder"/>
          <p:cNvSpPr>
            <a:spLocks noGrp="1"/>
          </p:cNvSpPr>
          <p:nvPr>
            <p:ph idx="1"/>
          </p:nvPr>
        </p:nvSpPr>
        <p:spPr>
          <a:xfrm>
            <a:off x="838200" y="1493787"/>
            <a:ext cx="10515600" cy="2756240"/>
          </a:xfrm>
        </p:spPr>
        <p:txBody>
          <a:bodyPr vert="horz" lIns="91440" tIns="45720" rIns="91440" bIns="45720" rtlCol="0" anchor="t">
            <a:normAutofit/>
          </a:bodyPr>
          <a:lstStyle/>
          <a:p>
            <a:pPr algn="just"/>
            <a:r>
              <a:rPr lang="en-US" dirty="0">
                <a:latin typeface="Times New Roman"/>
                <a:cs typeface="Times New Roman"/>
              </a:rPr>
              <a:t>Using cumulative absolute one-step-ahead prediction error, the prediction accuracy from the two forecast strategies is compared.</a:t>
            </a:r>
            <a:endParaRPr lang="en-US" dirty="0">
              <a:cs typeface="Calibri" panose="020F0502020204030204"/>
            </a:endParaRPr>
          </a:p>
          <a:p>
            <a:pPr lvl="0" algn="just"/>
            <a:r>
              <a:rPr lang="en-US" dirty="0">
                <a:latin typeface="Times New Roman"/>
                <a:cs typeface="Times New Roman"/>
              </a:rPr>
              <a:t>As expected, the cumulative prediction error from the one-step-ahead prediction is lesser compared to the prediction errors using the N-step forecasting.</a:t>
            </a:r>
          </a:p>
          <a:p>
            <a:pPr algn="just"/>
            <a:endParaRPr lang="en-US" dirty="0">
              <a:latin typeface="Times New Roman"/>
              <a:cs typeface="Calibri"/>
            </a:endParaRPr>
          </a:p>
          <a:p>
            <a:pPr algn="just"/>
            <a:endParaRPr lang="en-US" dirty="0">
              <a:latin typeface="Times New Roman"/>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Introduction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This project focuses on stock market prediction, an important topic for financial experts and investors looking to estimate the future prices of stocks and other financial instruments traded on stock exchanges.</a:t>
            </a:r>
            <a:endParaRPr lang="en-US"/>
          </a:p>
          <a:p>
            <a:pPr lvl="0" algn="just"/>
            <a:r>
              <a:rPr lang="en-US" dirty="0">
                <a:latin typeface="Times New Roman"/>
                <a:cs typeface="Times New Roman"/>
              </a:rPr>
              <a:t>The main aim of this project is to use the ability of Bayesian analysis to estimate the closing values of stocks.</a:t>
            </a:r>
            <a:endParaRPr lang="en-US">
              <a:latin typeface="Times New Roman"/>
              <a:cs typeface="Calibri"/>
            </a:endParaRPr>
          </a:p>
          <a:p>
            <a:pPr lvl="0" algn="just"/>
            <a:r>
              <a:rPr lang="en-US" dirty="0">
                <a:latin typeface="Times New Roman"/>
                <a:cs typeface="Times New Roman"/>
              </a:rPr>
              <a:t>Bayesian analysis is a helpful and trustworthy technique in such a situation, succeeding in its ability to capture and measure the inherent uncertainty associated with parameter estimates and, as a result, in creating predictions.</a:t>
            </a:r>
            <a:endParaRPr lang="en-US">
              <a:latin typeface="Times New Roman"/>
              <a:cs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descr="A graph showing the difference between a step and a step&#10;&#10;Description automatically generated">
            <a:extLst>
              <a:ext uri="{FF2B5EF4-FFF2-40B4-BE49-F238E27FC236}">
                <a16:creationId xmlns:a16="http://schemas.microsoft.com/office/drawing/2014/main" id="{AB9C74D7-DC5E-79AE-F5C3-0E85A1D46AFA}"/>
              </a:ext>
            </a:extLst>
          </p:cNvPr>
          <p:cNvPicPr>
            <a:picLocks noGrp="1" noChangeAspect="1"/>
          </p:cNvPicPr>
          <p:nvPr>
            <p:ph idx="1"/>
          </p:nvPr>
        </p:nvPicPr>
        <p:blipFill>
          <a:blip r:embed="rId2"/>
          <a:stretch>
            <a:fillRect/>
          </a:stretch>
        </p:blipFill>
        <p:spPr>
          <a:xfrm>
            <a:off x="643467" y="1193461"/>
            <a:ext cx="10905066" cy="4471077"/>
          </a:xfrm>
          <a:prstGeom prst="rect">
            <a:avLst/>
          </a:prstGeom>
        </p:spPr>
      </p:pic>
    </p:spTree>
    <p:extLst>
      <p:ext uri="{BB962C8B-B14F-4D97-AF65-F5344CB8AC3E}">
        <p14:creationId xmlns:p14="http://schemas.microsoft.com/office/powerpoint/2010/main" val="28730334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F3F8-0A5B-14B9-A45B-B134043625A0}"/>
              </a:ext>
            </a:extLst>
          </p:cNvPr>
          <p:cNvSpPr>
            <a:spLocks noGrp="1"/>
          </p:cNvSpPr>
          <p:nvPr>
            <p:ph type="title"/>
          </p:nvPr>
        </p:nvSpPr>
        <p:spPr>
          <a:xfrm>
            <a:off x="838200" y="365125"/>
            <a:ext cx="10613922" cy="5565723"/>
          </a:xfrm>
        </p:spPr>
        <p:txBody>
          <a:bodyPr>
            <a:normAutofit/>
          </a:bodyPr>
          <a:lstStyle/>
          <a:p>
            <a:pPr marL="285750" indent="-285750" algn="just">
              <a:lnSpc>
                <a:spcPct val="100000"/>
              </a:lnSpc>
              <a:spcBef>
                <a:spcPts val="1000"/>
              </a:spcBef>
              <a:buFont typeface="Arial"/>
              <a:buChar char="•"/>
            </a:pPr>
            <a:r>
              <a:rPr lang="en-US" sz="2800" dirty="0">
                <a:latin typeface="Times New Roman"/>
                <a:cs typeface="Calibri"/>
              </a:rPr>
              <a:t>While the obtained estimates for the stock closing prices are relatively accurate, there are a few instances, wherein the price is forecasted to increase but there is a decrease in the stock price.</a:t>
            </a:r>
            <a:endParaRPr lang="en-US" sz="2800">
              <a:latin typeface="Times New Roman"/>
              <a:cs typeface="Calibri Light" panose="020F0302020204030204"/>
            </a:endParaRPr>
          </a:p>
          <a:p>
            <a:pPr marL="285750" indent="-285750" algn="just">
              <a:lnSpc>
                <a:spcPct val="100000"/>
              </a:lnSpc>
              <a:spcBef>
                <a:spcPts val="1000"/>
              </a:spcBef>
              <a:buFont typeface="Arial"/>
              <a:buChar char="•"/>
            </a:pPr>
            <a:r>
              <a:rPr lang="en-US" sz="2800" dirty="0">
                <a:latin typeface="Times New Roman"/>
                <a:cs typeface="Calibri"/>
              </a:rPr>
              <a:t>Knowing the relative change of the price is a very important factor in making investment decisions and hence the model forecasts should be improved further.</a:t>
            </a:r>
            <a:endParaRPr lang="en-US" sz="2800">
              <a:latin typeface="Times New Roman"/>
              <a:cs typeface="Calibri Light" panose="020F0302020204030204"/>
            </a:endParaRPr>
          </a:p>
        </p:txBody>
      </p:sp>
      <p:sp>
        <p:nvSpPr>
          <p:cNvPr id="3" name="Content Placeholder 2">
            <a:extLst>
              <a:ext uri="{FF2B5EF4-FFF2-40B4-BE49-F238E27FC236}">
                <a16:creationId xmlns:a16="http://schemas.microsoft.com/office/drawing/2014/main" id="{9F0EB693-F1DE-03C1-0043-A735AB737D1D}"/>
              </a:ext>
            </a:extLst>
          </p:cNvPr>
          <p:cNvSpPr>
            <a:spLocks noGrp="1"/>
          </p:cNvSpPr>
          <p:nvPr>
            <p:ph idx="1"/>
          </p:nvPr>
        </p:nvSpPr>
        <p:spPr/>
        <p:txBody>
          <a:bodyPr vert="horz" lIns="91440" tIns="45720" rIns="91440" bIns="45720" rtlCol="0" anchor="t">
            <a:normAutofit/>
          </a:bodyPr>
          <a:lstStyle/>
          <a:p>
            <a:pPr algn="just"/>
            <a:endParaRPr lang="en-US">
              <a:cs typeface="Calibri" panose="020F0502020204030204"/>
            </a:endParaRPr>
          </a:p>
          <a:p>
            <a:endParaRPr lang="en-US" dirty="0">
              <a:cs typeface="Calibri" panose="020F0502020204030204"/>
            </a:endParaRPr>
          </a:p>
        </p:txBody>
      </p:sp>
    </p:spTree>
    <p:extLst>
      <p:ext uri="{BB962C8B-B14F-4D97-AF65-F5344CB8AC3E}">
        <p14:creationId xmlns:p14="http://schemas.microsoft.com/office/powerpoint/2010/main" val="3792491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7C0A3-45EB-2E36-4243-20D27D8842A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40E2274-6DD4-94F4-5B94-C2828DC8985F}"/>
              </a:ext>
            </a:extLst>
          </p:cNvPr>
          <p:cNvSpPr>
            <a:spLocks noGrp="1"/>
          </p:cNvSpPr>
          <p:nvPr>
            <p:ph idx="1"/>
          </p:nvPr>
        </p:nvSpPr>
        <p:spPr/>
        <p:txBody>
          <a:bodyPr vert="horz" lIns="91440" tIns="45720" rIns="91440" bIns="45720" rtlCol="0" anchor="t">
            <a:normAutofit/>
          </a:bodyPr>
          <a:lstStyle/>
          <a:p>
            <a:pPr marL="0" indent="0" algn="just">
              <a:buNone/>
            </a:pPr>
            <a:r>
              <a:rPr lang="en-US" dirty="0">
                <a:latin typeface="Times New Roman"/>
                <a:ea typeface="+mn-lt"/>
                <a:cs typeface="+mn-lt"/>
              </a:rPr>
              <a:t>Possible approaches that can be undertaken are: </a:t>
            </a:r>
            <a:endParaRPr lang="en-US" dirty="0">
              <a:cs typeface="Calibri" panose="020F0502020204030204"/>
            </a:endParaRPr>
          </a:p>
          <a:p>
            <a:pPr marL="0" indent="0" algn="just">
              <a:buNone/>
            </a:pPr>
            <a:r>
              <a:rPr lang="en-US" dirty="0">
                <a:latin typeface="Times New Roman"/>
                <a:ea typeface="+mn-lt"/>
                <a:cs typeface="+mn-lt"/>
              </a:rPr>
              <a:t>• Retraining the model everyday to accurately predict the stock prices for tomorrow.</a:t>
            </a:r>
          </a:p>
          <a:p>
            <a:pPr marL="0" indent="0" algn="just">
              <a:buNone/>
            </a:pPr>
            <a:r>
              <a:rPr lang="en-US" dirty="0">
                <a:latin typeface="Times New Roman"/>
                <a:ea typeface="+mn-lt"/>
                <a:cs typeface="+mn-lt"/>
              </a:rPr>
              <a:t>• Using Moving Average component along with the </a:t>
            </a:r>
            <a:r>
              <a:rPr lang="en-US" dirty="0" err="1">
                <a:latin typeface="Times New Roman"/>
                <a:ea typeface="+mn-lt"/>
                <a:cs typeface="+mn-lt"/>
              </a:rPr>
              <a:t>AutoRegressive</a:t>
            </a:r>
            <a:r>
              <a:rPr lang="en-US" dirty="0">
                <a:latin typeface="Times New Roman"/>
                <a:ea typeface="+mn-lt"/>
                <a:cs typeface="+mn-lt"/>
              </a:rPr>
              <a:t> component will additionally include the effect of the previous residual noise on today’s price.</a:t>
            </a:r>
          </a:p>
          <a:p>
            <a:pPr marL="0" indent="0" algn="just">
              <a:buNone/>
            </a:pPr>
            <a:r>
              <a:rPr lang="en-US" dirty="0">
                <a:latin typeface="Times New Roman"/>
                <a:ea typeface="+mn-lt"/>
                <a:cs typeface="+mn-lt"/>
              </a:rPr>
              <a:t>• Considering other features like price-earning (P/E) ratio in forecasting stock closing prices. </a:t>
            </a:r>
            <a:endParaRPr lang="en-US" dirty="0">
              <a:latin typeface="Times New Roman"/>
              <a:cs typeface="Calibri"/>
            </a:endParaRPr>
          </a:p>
        </p:txBody>
      </p:sp>
    </p:spTree>
    <p:extLst>
      <p:ext uri="{BB962C8B-B14F-4D97-AF65-F5344CB8AC3E}">
        <p14:creationId xmlns:p14="http://schemas.microsoft.com/office/powerpoint/2010/main" val="26962596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49D46-8F7F-D2D1-8C49-8020C512317F}"/>
              </a:ext>
            </a:extLst>
          </p:cNvPr>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394468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Background</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Time series data analysis involves the estimation of the number of past values that are valuable for predicting the current value.</a:t>
            </a:r>
            <a:endParaRPr lang="en-US" dirty="0"/>
          </a:p>
          <a:p>
            <a:pPr lvl="0" algn="just"/>
            <a:r>
              <a:rPr lang="en-US" dirty="0">
                <a:latin typeface="Times New Roman"/>
                <a:cs typeface="Times New Roman"/>
              </a:rPr>
              <a:t>Analysing these plots suggests that the previous day's value correlates significantly with the current day's estimation compared to other past values, indicating that a lag value of one is appropriate for closing price estimation.</a:t>
            </a:r>
          </a:p>
          <a:p>
            <a:pPr lvl="0" algn="just"/>
            <a:r>
              <a:rPr lang="en-US" dirty="0">
                <a:latin typeface="Times New Roman"/>
                <a:cs typeface="Times New Roman"/>
              </a:rPr>
              <a:t>This observation suggests that most of the time-varying components in the series are captured within a one-day lag, and the residual component is independent of time.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Problem Definition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A Structural Time Series model is utilized in this project, which is a flexible category of probabilistic models widely used for time-series research.</a:t>
            </a:r>
            <a:endParaRPr lang="en-US" dirty="0"/>
          </a:p>
          <a:p>
            <a:pPr lvl="0" algn="just"/>
            <a:r>
              <a:rPr lang="en-US" dirty="0">
                <a:latin typeface="Times New Roman"/>
                <a:cs typeface="Times New Roman"/>
              </a:rPr>
              <a:t>The STS model's main advantage is its capacity to break down observable time series data into discrete components, providing a more sophisticated understanding of the underlying patterns and dynamics and a general structural time series model can be written as:</a:t>
            </a:r>
          </a:p>
          <a:p>
            <a:pPr marL="0" indent="0" algn="ctr">
              <a:lnSpc>
                <a:spcPct val="107000"/>
              </a:lnSpc>
              <a:spcAft>
                <a:spcPts val="800"/>
              </a:spcAft>
              <a:buNone/>
            </a:pP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y</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a:effectLst/>
                <a:latin typeface="Times New Roman" panose="02020603050405020304" pitchFamily="18" charset="0"/>
                <a:ea typeface="Calibri" panose="020F0502020204030204" pitchFamily="34" charset="0"/>
                <a:cs typeface="Times New Roman" panose="02020603050405020304" pitchFamily="18" charset="0"/>
              </a:rPr>
              <a:t> = </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μ</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+γ</a:t>
            </a:r>
            <a:r>
              <a:rPr lang="fr-FR" sz="3600" kern="100" baseline="-25000" dirty="0" err="1">
                <a:effectLst/>
                <a:latin typeface="Times New Roman" panose="02020603050405020304" pitchFamily="18" charset="0"/>
                <a:ea typeface="Calibri" panose="020F0502020204030204" pitchFamily="34" charset="0"/>
                <a:cs typeface="Times New Roman" panose="02020603050405020304" pitchFamily="18" charset="0"/>
              </a:rPr>
              <a:t>t</a:t>
            </a:r>
            <a:r>
              <a:rPr lang="fr-FR" sz="3600" kern="100" dirty="0" err="1">
                <a:effectLst/>
                <a:latin typeface="Times New Roman" panose="02020603050405020304" pitchFamily="18" charset="0"/>
                <a:ea typeface="Calibri" panose="020F0502020204030204" pitchFamily="34" charset="0"/>
                <a:cs typeface="Times New Roman" panose="02020603050405020304" pitchFamily="18" charset="0"/>
              </a:rPr>
              <a:t>+ε</a:t>
            </a:r>
            <a:r>
              <a:rPr lang="fr-FR" sz="3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fr-FR" sz="3600" kern="100" baseline="-25000" dirty="0">
                <a:effectLst/>
                <a:latin typeface="Times New Roman" panose="02020603050405020304" pitchFamily="18" charset="0"/>
                <a:ea typeface="Calibri" panose="020F0502020204030204" pitchFamily="34" charset="0"/>
                <a:cs typeface="Times New Roman" panose="02020603050405020304" pitchFamily="18" charset="0"/>
              </a:rPr>
              <a:t>t</a:t>
            </a:r>
            <a:endParaRPr lang="en-US" sz="3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Problem Definition</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The STS model consists of autoregression, which accounts for the influence of previous data points on current observations; moving averages, which ease out short-term fluctuations in the data; local linear trends, which obtain localized linear trends within the time series; seasonality, which identifies recurring patterns linked to specific time-related factors; and regression, which allows the incorporation of external variables that may affect the time series.</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Dataset</a:t>
            </a:r>
          </a:p>
        </p:txBody>
      </p:sp>
      <p:sp>
        <p:nvSpPr>
          <p:cNvPr id="3" name="Content Placeholder"/>
          <p:cNvSpPr>
            <a:spLocks noGrp="1"/>
          </p:cNvSpPr>
          <p:nvPr>
            <p:ph idx="1"/>
          </p:nvPr>
        </p:nvSpPr>
        <p:spPr/>
        <p:txBody>
          <a:bodyPr vert="horz" lIns="91440" tIns="45720" rIns="91440" bIns="45720" rtlCol="0" anchor="t">
            <a:normAutofit/>
          </a:bodyPr>
          <a:lstStyle/>
          <a:p>
            <a:pPr lvl="0" algn="just"/>
            <a:r>
              <a:rPr lang="en-US" dirty="0">
                <a:latin typeface="Times New Roman"/>
                <a:cs typeface="Times New Roman"/>
              </a:rPr>
              <a:t>The daily stock price data of Amazon for five years period starting from 1st January 2014 till 6th December 2019 is collected.</a:t>
            </a:r>
            <a:endParaRPr lang="en-US" dirty="0"/>
          </a:p>
          <a:p>
            <a:pPr algn="just"/>
            <a:r>
              <a:rPr lang="en-US" dirty="0">
                <a:latin typeface="Times New Roman"/>
                <a:cs typeface="Times New Roman"/>
              </a:rPr>
              <a:t>The data is gathered using the Pandas </a:t>
            </a:r>
            <a:r>
              <a:rPr lang="en-US" dirty="0" err="1">
                <a:latin typeface="Times New Roman"/>
                <a:cs typeface="Times New Roman"/>
              </a:rPr>
              <a:t>DataReader</a:t>
            </a:r>
            <a:r>
              <a:rPr lang="en-US" dirty="0">
                <a:latin typeface="Times New Roman"/>
                <a:cs typeface="Times New Roman"/>
              </a:rPr>
              <a:t> package's "</a:t>
            </a:r>
            <a:r>
              <a:rPr lang="en-US" dirty="0" err="1">
                <a:latin typeface="Times New Roman"/>
                <a:cs typeface="Times New Roman"/>
              </a:rPr>
              <a:t>get_data_yahoo</a:t>
            </a:r>
            <a:r>
              <a:rPr lang="en-US" dirty="0">
                <a:latin typeface="Times New Roman"/>
                <a:cs typeface="Times New Roman"/>
              </a:rPr>
              <a:t>" function, which obtains stock data from Yahoo Finance with an emphasis on daily closing prices.</a:t>
            </a:r>
          </a:p>
          <a:p>
            <a:pPr algn="just"/>
            <a:r>
              <a:rPr lang="en-US" dirty="0">
                <a:latin typeface="Times New Roman"/>
                <a:cs typeface="Times New Roman"/>
              </a:rPr>
              <a:t>The dataset is regarded as a time series, and time series analysis is used to break it down into three key components: trend, seasonality, and residual.</a:t>
            </a:r>
          </a:p>
          <a:p>
            <a:pPr algn="just"/>
            <a:endParaRPr lang="en-US" dirty="0">
              <a:latin typeface="Times New Roman"/>
              <a:cs typeface="Times New Roman"/>
            </a:endParaRPr>
          </a:p>
          <a:p>
            <a:pPr lvl="0" algn="just"/>
            <a:endParaRPr lang="en-US"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p:nvPr>
        </p:nvSpPr>
        <p:spPr/>
        <p:txBody>
          <a:bodyPr/>
          <a:lstStyle/>
          <a:p>
            <a:r>
              <a:rPr lang="en-US" b="1" dirty="0">
                <a:latin typeface="Times New Roman"/>
                <a:cs typeface="Times New Roman"/>
              </a:rPr>
              <a:t>Sample</a:t>
            </a:r>
            <a:br>
              <a:rPr lang="en-US" b="1" dirty="0">
                <a:latin typeface="Times New Roman"/>
              </a:rPr>
            </a:br>
            <a:endParaRPr lang="en-US" b="1">
              <a:latin typeface="Times New Roman"/>
              <a:cs typeface="Calibri Light"/>
            </a:endParaRPr>
          </a:p>
        </p:txBody>
      </p:sp>
      <p:pic>
        <p:nvPicPr>
          <p:cNvPr id="4" name="Picture 3" descr="A table with numbers and letters&#10;&#10;Description automatically generated">
            <a:extLst>
              <a:ext uri="{FF2B5EF4-FFF2-40B4-BE49-F238E27FC236}">
                <a16:creationId xmlns:a16="http://schemas.microsoft.com/office/drawing/2014/main" id="{03897699-5832-FD8D-8924-E5A43E02993C}"/>
              </a:ext>
            </a:extLst>
          </p:cNvPr>
          <p:cNvPicPr>
            <a:picLocks noChangeAspect="1"/>
          </p:cNvPicPr>
          <p:nvPr/>
        </p:nvPicPr>
        <p:blipFill>
          <a:blip r:embed="rId2"/>
          <a:stretch>
            <a:fillRect/>
          </a:stretch>
        </p:blipFill>
        <p:spPr>
          <a:xfrm>
            <a:off x="840659" y="1196175"/>
            <a:ext cx="9134166" cy="49695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CE56D-5910-4A26-D499-0B6F5D595FA4}"/>
              </a:ext>
            </a:extLst>
          </p:cNvPr>
          <p:cNvSpPr>
            <a:spLocks noGrp="1"/>
          </p:cNvSpPr>
          <p:nvPr>
            <p:ph type="title"/>
          </p:nvPr>
        </p:nvSpPr>
        <p:spPr/>
        <p:txBody>
          <a:bodyPr/>
          <a:lstStyle/>
          <a:p>
            <a:r>
              <a:rPr lang="en-US" b="1" dirty="0">
                <a:latin typeface="Times New Roman"/>
                <a:cs typeface="Calibri Light"/>
              </a:rPr>
              <a:t>Description</a:t>
            </a:r>
            <a:endParaRPr lang="en-US" b="1">
              <a:latin typeface="Times New Roman"/>
              <a:cs typeface="Times New Roman"/>
            </a:endParaRPr>
          </a:p>
        </p:txBody>
      </p:sp>
      <p:sp>
        <p:nvSpPr>
          <p:cNvPr id="3" name="Content Placeholder 2">
            <a:extLst>
              <a:ext uri="{FF2B5EF4-FFF2-40B4-BE49-F238E27FC236}">
                <a16:creationId xmlns:a16="http://schemas.microsoft.com/office/drawing/2014/main" id="{C7245D1C-717A-09B7-89FD-06C881413254}"/>
              </a:ext>
            </a:extLst>
          </p:cNvPr>
          <p:cNvSpPr>
            <a:spLocks noGrp="1"/>
          </p:cNvSpPr>
          <p:nvPr>
            <p:ph idx="1"/>
          </p:nvPr>
        </p:nvSpPr>
        <p:spPr/>
        <p:txBody>
          <a:bodyPr vert="horz" lIns="91440" tIns="45720" rIns="91440" bIns="45720" rtlCol="0" anchor="t">
            <a:normAutofit/>
          </a:bodyPr>
          <a:lstStyle/>
          <a:p>
            <a:pPr algn="just"/>
            <a:r>
              <a:rPr lang="en-US" dirty="0">
                <a:latin typeface="Times New Roman"/>
                <a:cs typeface="Calibri"/>
              </a:rPr>
              <a:t>Open is the price of the stock at the beginning of the trading day.</a:t>
            </a:r>
            <a:endParaRPr lang="en-US" dirty="0"/>
          </a:p>
          <a:p>
            <a:pPr algn="just"/>
            <a:r>
              <a:rPr lang="en-US" dirty="0">
                <a:latin typeface="Times New Roman"/>
                <a:cs typeface="Calibri"/>
              </a:rPr>
              <a:t>High is the highest price of the stock on that trading day.</a:t>
            </a:r>
          </a:p>
          <a:p>
            <a:pPr algn="just"/>
            <a:r>
              <a:rPr lang="en-US" dirty="0">
                <a:latin typeface="Times New Roman"/>
                <a:cs typeface="Calibri"/>
              </a:rPr>
              <a:t>Low is the lowest price of the stock on that trading day.</a:t>
            </a:r>
          </a:p>
          <a:p>
            <a:pPr algn="just"/>
            <a:r>
              <a:rPr lang="en-US" dirty="0">
                <a:latin typeface="Times New Roman"/>
                <a:cs typeface="Calibri"/>
              </a:rPr>
              <a:t>Close is the price of the stock at closing time.</a:t>
            </a:r>
          </a:p>
          <a:p>
            <a:pPr algn="just"/>
            <a:r>
              <a:rPr lang="en-US" dirty="0">
                <a:latin typeface="Times New Roman"/>
                <a:cs typeface="Calibri"/>
              </a:rPr>
              <a:t>Volume indicates how many stocks were traded.</a:t>
            </a:r>
          </a:p>
          <a:p>
            <a:pPr algn="just"/>
            <a:r>
              <a:rPr lang="en-US" dirty="0">
                <a:latin typeface="Times New Roman"/>
                <a:cs typeface="Calibri"/>
              </a:rPr>
              <a:t>Adj Close is the updated stock closing price that accurately reflects the stock's value after accounting for any corporate actions.</a:t>
            </a:r>
            <a:endParaRPr lang="en-US" dirty="0">
              <a:latin typeface="Times New Roman"/>
              <a:cs typeface="Times New Roman"/>
            </a:endParaRPr>
          </a:p>
        </p:txBody>
      </p:sp>
    </p:spTree>
    <p:extLst>
      <p:ext uri="{BB962C8B-B14F-4D97-AF65-F5344CB8AC3E}">
        <p14:creationId xmlns:p14="http://schemas.microsoft.com/office/powerpoint/2010/main" val="4147545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A4EA4-9C41-A970-CC62-12F07531013C}"/>
              </a:ext>
            </a:extLst>
          </p:cNvPr>
          <p:cNvSpPr>
            <a:spLocks noGrp="1"/>
          </p:cNvSpPr>
          <p:nvPr>
            <p:ph type="title"/>
          </p:nvPr>
        </p:nvSpPr>
        <p:spPr/>
        <p:txBody>
          <a:bodyPr/>
          <a:lstStyle/>
          <a:p>
            <a:r>
              <a:rPr lang="en-US" b="1" dirty="0">
                <a:latin typeface="Times New Roman"/>
                <a:cs typeface="Calibri Light"/>
              </a:rPr>
              <a:t>Data Analysis</a:t>
            </a:r>
            <a:endParaRPr lang="en-US" b="1">
              <a:latin typeface="Times New Roman"/>
              <a:cs typeface="Times New Roman"/>
            </a:endParaRPr>
          </a:p>
        </p:txBody>
      </p:sp>
      <p:sp>
        <p:nvSpPr>
          <p:cNvPr id="3" name="Content Placeholder 2">
            <a:extLst>
              <a:ext uri="{FF2B5EF4-FFF2-40B4-BE49-F238E27FC236}">
                <a16:creationId xmlns:a16="http://schemas.microsoft.com/office/drawing/2014/main" id="{4D97F506-10E8-F466-0397-348F9FB144C5}"/>
              </a:ext>
            </a:extLst>
          </p:cNvPr>
          <p:cNvSpPr>
            <a:spLocks noGrp="1"/>
          </p:cNvSpPr>
          <p:nvPr>
            <p:ph idx="1"/>
          </p:nvPr>
        </p:nvSpPr>
        <p:spPr/>
        <p:txBody>
          <a:bodyPr vert="horz" lIns="91440" tIns="45720" rIns="91440" bIns="45720" rtlCol="0" anchor="t">
            <a:normAutofit/>
          </a:bodyPr>
          <a:lstStyle/>
          <a:p>
            <a:pPr algn="just"/>
            <a:r>
              <a:rPr lang="en-US" dirty="0">
                <a:latin typeface="Times New Roman"/>
                <a:ea typeface="+mn-lt"/>
                <a:cs typeface="+mn-lt"/>
              </a:rPr>
              <a:t>Since the data being considered in this project is the daily closing price of stocks, it can be considered a time series. A time series can be decomposed into these 3 major components.</a:t>
            </a:r>
            <a:endParaRPr lang="en-US"/>
          </a:p>
          <a:p>
            <a:pPr algn="just"/>
            <a:r>
              <a:rPr lang="en-US" dirty="0">
                <a:latin typeface="Times New Roman"/>
                <a:ea typeface="+mn-lt"/>
                <a:cs typeface="+mn-lt"/>
              </a:rPr>
              <a:t>Trend - Trend tries to capture the slope of the series. It mimics the upward and downward slope of the observed values.</a:t>
            </a:r>
          </a:p>
          <a:p>
            <a:pPr algn="just"/>
            <a:r>
              <a:rPr lang="en-US" dirty="0">
                <a:latin typeface="Times New Roman"/>
                <a:ea typeface="+mn-lt"/>
                <a:cs typeface="+mn-lt"/>
              </a:rPr>
              <a:t>Seasonality - Seasonality is the constant factor present in the series which is repeated after certain interval of time.</a:t>
            </a:r>
            <a:endParaRPr lang="en-US" dirty="0">
              <a:latin typeface="Times New Roman"/>
              <a:cs typeface="Times New Roman"/>
            </a:endParaRPr>
          </a:p>
          <a:p>
            <a:pPr algn="just"/>
            <a:r>
              <a:rPr lang="en-US" dirty="0">
                <a:latin typeface="Times New Roman"/>
                <a:ea typeface="+mn-lt"/>
                <a:cs typeface="+mn-lt"/>
              </a:rPr>
              <a:t>Residual - Whatever part of the time series is left after removing trend and seasonality is the residual, which is basically random variation. </a:t>
            </a:r>
            <a:endParaRPr lang="en-US">
              <a:latin typeface="Times New Roman"/>
              <a:cs typeface="Times New Roman"/>
            </a:endParaRPr>
          </a:p>
        </p:txBody>
      </p:sp>
    </p:spTree>
    <p:extLst>
      <p:ext uri="{BB962C8B-B14F-4D97-AF65-F5344CB8AC3E}">
        <p14:creationId xmlns:p14="http://schemas.microsoft.com/office/powerpoint/2010/main" val="744614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TotalTime>
  <Words>2201</Words>
  <Application>Microsoft Office PowerPoint</Application>
  <PresentationFormat>Widescreen</PresentationFormat>
  <Paragraphs>92</Paragraphs>
  <Slides>23</Slides>
  <Notes>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Light</vt:lpstr>
      <vt:lpstr>Google Sans</vt:lpstr>
      <vt:lpstr>Söhne</vt:lpstr>
      <vt:lpstr>Symbol</vt:lpstr>
      <vt:lpstr>Times New Roman</vt:lpstr>
      <vt:lpstr>Office Theme</vt:lpstr>
      <vt:lpstr>Stock Closing Price Prediction Using Bayesian Analysis </vt:lpstr>
      <vt:lpstr>Introduction</vt:lpstr>
      <vt:lpstr>Background</vt:lpstr>
      <vt:lpstr>Problem Definition</vt:lpstr>
      <vt:lpstr>Problem Definition</vt:lpstr>
      <vt:lpstr>Dataset</vt:lpstr>
      <vt:lpstr>Sample </vt:lpstr>
      <vt:lpstr>Description</vt:lpstr>
      <vt:lpstr>Data Analysis</vt:lpstr>
      <vt:lpstr>PowerPoint Presentation</vt:lpstr>
      <vt:lpstr>Approach</vt:lpstr>
      <vt:lpstr>PowerPoint Presentation</vt:lpstr>
      <vt:lpstr>PowerPoint Presentation</vt:lpstr>
      <vt:lpstr>PowerPoint Presentation</vt:lpstr>
      <vt:lpstr>Results</vt:lpstr>
      <vt:lpstr>PowerPoint Presentation</vt:lpstr>
      <vt:lpstr>PowerPoint Presentation</vt:lpstr>
      <vt:lpstr>PowerPoint Presentation</vt:lpstr>
      <vt:lpstr>Conclusion</vt:lpstr>
      <vt:lpstr>PowerPoint Presentation</vt:lpstr>
      <vt:lpstr>While the obtained estimates for the stock closing prices are relatively accurate, there are a few instances, wherein the price is forecasted to increase but there is a decrease in the stock price. Knowing the relative change of the price is a very important factor in making investment decisions and hence the model forecasts should be improved further.</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Poreddy Rohith Reddy</cp:lastModifiedBy>
  <cp:revision>245</cp:revision>
  <dcterms:created xsi:type="dcterms:W3CDTF">2023-11-29T02:26:32Z</dcterms:created>
  <dcterms:modified xsi:type="dcterms:W3CDTF">2023-12-09T08:01:52Z</dcterms:modified>
</cp:coreProperties>
</file>

<file path=docProps/thumbnail.jpeg>
</file>